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consolata"/>
      <p:regular r:id="rId17"/>
    </p:embeddedFont>
    <p:embeddedFont>
      <p:font typeface="Inconsolata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  <p:embeddedFont>
      <p:font typeface="Fira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276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Customer Shopping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271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Behavior Analysis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67606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Uncovering insights from 3,900 purchases across product categories to guide strategic business decisions through data-driven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4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93050"/>
            <a:ext cx="3664744" cy="2395657"/>
          </a:xfrm>
          <a:prstGeom prst="roundRect">
            <a:avLst>
              <a:gd name="adj" fmla="val 22724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210282"/>
            <a:ext cx="3211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3,900 transactions analyzed across 18 dimensions reveal clear customer patterns and opportunities.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493050"/>
            <a:ext cx="3664863" cy="2395657"/>
          </a:xfrm>
          <a:prstGeom prst="roundRect">
            <a:avLst>
              <a:gd name="adj" fmla="val 22724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Growth Potential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210282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Subscription conversion and loyalty programs can unlock significant revenue from existing customer base.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669852"/>
          </a:xfrm>
          <a:prstGeom prst="roundRect">
            <a:avLst>
              <a:gd name="adj" fmla="val 32601"/>
            </a:avLst>
          </a:prstGeom>
          <a:solidFill>
            <a:srgbClr val="433550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Strategic Focus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Optimize product positioning, discount strategy, and targeted marketing to maximize profitability.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255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74501"/>
            <a:ext cx="3664744" cy="2032754"/>
          </a:xfrm>
          <a:prstGeom prst="roundRect">
            <a:avLst>
              <a:gd name="adj" fmla="val 1674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3,900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391733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Transactions analyzed across multiple product categories and customer segments.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18 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Demographics, purchase details, behavior metrics, and shipping information captured.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433550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37 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513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Review Rating column had minimal gaps, handled through median imputation by category.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38970"/>
            <a:ext cx="90716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Customer Demographics &amp; Spending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4147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Age Range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58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18–70 years, average age 44 years old across customer base.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332928" y="54147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Average Purchase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332928" y="59958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$59.76 per transaction with spending ranging from $20–$100.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872067" y="54147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Gender Split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72067" y="59958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Female customers: $75,191 revenue. Male customers: $157,890 revenue.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738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Revenue by Customer Segment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4487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3116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77666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26708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Repeat buyers driving majority of revenue.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74487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701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776668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Returning Customers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562141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Moderate engagement with growth potential.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74487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83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77666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5267087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Small segment requiring acquisition focus.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5620703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Subscription Impact Analysis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08136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575804" y="8346281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CF077A"/>
          </a:solidFill>
          <a:ln/>
        </p:spPr>
      </p:sp>
      <p:sp>
        <p:nvSpPr>
          <p:cNvPr id="5" name="Text 2"/>
          <p:cNvSpPr/>
          <p:nvPr/>
        </p:nvSpPr>
        <p:spPr>
          <a:xfrm>
            <a:off x="3797379" y="8346281"/>
            <a:ext cx="1165146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Total Customers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6825615" y="8346281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F838A6"/>
          </a:solidFill>
          <a:ln/>
        </p:spPr>
      </p:sp>
      <p:sp>
        <p:nvSpPr>
          <p:cNvPr id="7" name="Text 4"/>
          <p:cNvSpPr/>
          <p:nvPr/>
        </p:nvSpPr>
        <p:spPr>
          <a:xfrm>
            <a:off x="7047190" y="8346281"/>
            <a:ext cx="757476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Avg Spend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9667756" y="8346281"/>
            <a:ext cx="160615" cy="160615"/>
          </a:xfrm>
          <a:prstGeom prst="roundRect">
            <a:avLst>
              <a:gd name="adj" fmla="val 11386"/>
            </a:avLst>
          </a:prstGeom>
          <a:solidFill>
            <a:srgbClr val="FB8FCD"/>
          </a:solidFill>
          <a:ln/>
        </p:spPr>
      </p:sp>
      <p:sp>
        <p:nvSpPr>
          <p:cNvPr id="9" name="Text 6"/>
          <p:cNvSpPr/>
          <p:nvPr/>
        </p:nvSpPr>
        <p:spPr>
          <a:xfrm>
            <a:off x="9889331" y="8346281"/>
            <a:ext cx="1022985" cy="160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Total Revenue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Non-subscribers represent 73% of customer base but similar average spend. Subscription growth opportunity identified.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64600"/>
            <a:ext cx="7087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Top Products &amp; Categories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13541"/>
            <a:ext cx="3664744" cy="2093714"/>
          </a:xfrm>
          <a:prstGeom prst="roundRect">
            <a:avLst>
              <a:gd name="adj" fmla="val 1625"/>
            </a:avLst>
          </a:prstGeom>
          <a:solidFill>
            <a:srgbClr val="241631"/>
          </a:solidFill>
          <a:ln w="30480">
            <a:solidFill>
              <a:srgbClr val="5C4E6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287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Highest Rated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51084" y="3361253"/>
            <a:ext cx="31501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Gloves (3.86), Sandals (3.84), Boots (3.82) lead customer satisfaction.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613541"/>
            <a:ext cx="3664863" cy="2093714"/>
          </a:xfrm>
          <a:prstGeom prst="roundRect">
            <a:avLst>
              <a:gd name="adj" fmla="val 1625"/>
            </a:avLst>
          </a:prstGeom>
          <a:solidFill>
            <a:srgbClr val="241631"/>
          </a:solidFill>
          <a:ln w="30480">
            <a:solidFill>
              <a:srgbClr val="5C4E6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2642" y="287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Most Purchased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42642" y="3361253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Blouse, Jewelry, and Sandals drive volume across Clothing, Accessories, and Footwear.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730812"/>
          </a:xfrm>
          <a:prstGeom prst="roundRect">
            <a:avLst>
              <a:gd name="adj" fmla="val 1966"/>
            </a:avLst>
          </a:prstGeom>
          <a:solidFill>
            <a:srgbClr val="241631"/>
          </a:solidFill>
          <a:ln w="30480">
            <a:solidFill>
              <a:srgbClr val="5C4E6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51084" y="51913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Discount Dependent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51084" y="5681782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Hat (50%), Sneakers (49.66%), Coat (49.07%) rely heavily on promotions.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91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Shipping &amp; Discount Behavior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23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Shipping Preference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10479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Standard: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$58.46 avg purchase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7177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Express: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$60.48 avg purchase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23875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Express users spend 3.5% more per transaction.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3523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Discount Usage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42721" y="4104799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839 high-spending discount users identified—customers who used discounts yet spent above average.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576048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Indicates price-conscious but quality-focused segment.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4016097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Revenue by Age Group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Young adults lead revenue generation. Balanced contribution across all age groups suggests broad market appeal.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2633"/>
            <a:ext cx="7087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750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32175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743325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Promote exclusive benefits to convert 2,847 non-subscribers and increase recurring revenue.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56884" y="31750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8" name="Text 6"/>
          <p:cNvSpPr/>
          <p:nvPr/>
        </p:nvSpPr>
        <p:spPr>
          <a:xfrm>
            <a:off x="7541955" y="32175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94000" y="3743325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Reward repeat buyers to move 701 returning customers into the 3,116-strong loyal segment.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2" name="Text 10"/>
          <p:cNvSpPr/>
          <p:nvPr/>
        </p:nvSpPr>
        <p:spPr>
          <a:xfrm>
            <a:off x="878860" y="496526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5000625"/>
            <a:ext cx="31171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491043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Balance promotional spending with margin control, especially for Hat, Sneakers, and Coat categories.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6884" y="49227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6" name="Text 14"/>
          <p:cNvSpPr/>
          <p:nvPr/>
        </p:nvSpPr>
        <p:spPr>
          <a:xfrm>
            <a:off x="7541955" y="496526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94000" y="5000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94000" y="549104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Focus campaigns on high-revenue age groups and express-shipping users for maximum ROI.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2025-11-10T07:32:54Z</dcterms:created>
  <dcterms:modified xsi:type="dcterms:W3CDTF">2025-11-10T07:32:54Z</dcterms:modified>
</cp:coreProperties>
</file>